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1" r:id="rId5"/>
  </p:sldMasterIdLst>
  <p:notesMasterIdLst>
    <p:notesMasterId r:id="rId16"/>
  </p:notesMasterIdLst>
  <p:handoutMasterIdLst>
    <p:handoutMasterId r:id="rId17"/>
  </p:handoutMasterIdLst>
  <p:sldIdLst>
    <p:sldId id="346" r:id="rId6"/>
    <p:sldId id="334" r:id="rId7"/>
    <p:sldId id="347" r:id="rId8"/>
    <p:sldId id="348" r:id="rId9"/>
    <p:sldId id="349" r:id="rId10"/>
    <p:sldId id="350" r:id="rId11"/>
    <p:sldId id="353" r:id="rId12"/>
    <p:sldId id="355" r:id="rId13"/>
    <p:sldId id="35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BA0000"/>
    <a:srgbClr val="BC02D0"/>
    <a:srgbClr val="2020FF"/>
    <a:srgbClr val="CBD5E8"/>
    <a:srgbClr val="B3E2CD"/>
    <a:srgbClr val="CC0000"/>
    <a:srgbClr val="3D85C6"/>
    <a:srgbClr val="1414FF"/>
    <a:srgbClr val="FFE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3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0784A-A76C-42ED-AF2E-241BF297D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B79D051-1E0D-4971-932F-C97F226E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F7016E-1E61-4059-B7EC-6770D254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64B7D3-4BEB-4763-B615-56D10846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6021D1-4ED7-4EFB-8D47-5E4B9D84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364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3AF98-2AC0-43B2-9D3F-CE28D2E5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5258C16-4BB9-4CCD-8101-EC61A86C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1F6550-B529-465F-9D4B-090F1926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2328DE-C473-437D-9498-9C3E38B2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0CC4A9-3649-4FF2-B6D6-348D0FA1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82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373F947-4362-4371-BF28-9C63EC9E0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B8FCD9-4233-4DC5-BF3B-4B194D654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EB01C9-3486-4641-9C30-9D9BB2B0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375A4E-6672-4A7C-8473-5C21AAF5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FC43F1-A403-45E9-B6FD-A04C1BB1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186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5B6F-4810-EBC9-4D7E-F4C8D6406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3D526-1E31-C18A-E912-998F2E43F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EF21-CD2B-C8C0-FF4E-1F2E5269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E6E2-AAFB-422A-AC80-53B5CC254D6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AEBE0-7435-33FB-EFA9-EC968A07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9AEB-2984-5F6E-5815-D15F2D42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FAD0E-1602-44CD-A58A-835D6A1681A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889287-6DD0-2154-688D-DE6DA1AE6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C26B-9696-AFC4-211B-592453FD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3B4E-C9F2-FCA3-C13F-BD7BD004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330C0-2B65-4D08-7C07-DE9F1E62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01B3B-7312-5DF4-A8BB-E848B268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0ACAB-43FD-4CBE-10C7-D2E63D7B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9383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2B0C-DD92-341E-51B3-9C5065B5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7AAF-2CD6-E2C5-7297-A8ABB97A0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9CD6-63CD-3E85-4829-072F9809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A90E-5FF8-B798-1F21-346FAA5E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15EC5-BE6D-5468-15B1-63108633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23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A7EC-C09A-48F0-5B1F-0FA989E7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DB21-0C8B-1874-7FCE-3945F7AB8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DF282-7CAE-3542-B5CB-6760D74C8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F2183-162D-3A5F-8195-E62F9DC1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68AC6-1A29-6762-FA0C-F0FA91A2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7E5EC-5ADF-E66B-CB6D-BF7472E4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3303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BD69-7C52-3830-6AFA-4BF1D450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30CBB-2D60-4F75-EDCA-B96F3A8C9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7EBC0-9DC7-010D-781E-3F15D8E84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9204F-D029-8171-F968-9FA7E39D1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EB1DD-6C0F-A4EE-15FC-7C4C96DA8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F5791-0C04-EA4C-AAA7-ABBC9322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FAFF8-3B3F-9101-2BE9-974C6D99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9D76B-6086-3BF4-17CB-FD24F60D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7745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23C06-D72F-1EEB-2C12-30DC4305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1746B-1D6C-37CF-60C8-3B8DE123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E3F38-A6AB-5598-1559-1BE0F424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6DF18-C9D3-55A1-9E90-650EFFF6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9889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4BCBE-9C16-FC7D-D6FD-F76A3CBF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7632-39C3-2832-5251-A6F39E47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F413A-0516-C2F7-030C-CFF66ED8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34356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F52C-CF0A-8CAA-96B4-8636D7B8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571E-EC65-E8E1-17A5-CC77DA0C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22245-E019-8D48-EB60-AE0A74D30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9E120-D584-47E0-F0C3-CC2C5ED6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DCDE1-69F4-C50A-340F-E90D6377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D1820-1BB0-0D81-03CF-1FD4FEC3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454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7D2CEB-834D-4B04-A588-6233EA5D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02A1EF-BCA7-4BBE-892F-2D5CE1BA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1ABBCA-B003-4009-A62E-1E89EFED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FA87F-3742-4BA3-B1B6-450E213FF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B6C898-574E-4B6C-8AEB-1726176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52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70D5-2E22-6F2B-4F3F-99CCA2E9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F1884-06C6-E15B-8145-1E627259F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AF6B9-18A2-A1EC-CD77-8E9A3F5B2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62ABD-AC2F-23E8-D564-D06F3009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21765-D2FA-E049-E244-E7AE619C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77DEF-EBA5-401A-99E2-E51B6938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72084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C709-FE07-90FC-D6FA-5194BEA3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60CC0-9E33-75F7-FFC9-4A1048C1C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9EDAF-24DF-D87C-85A6-BFA33FC2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7889F-3760-3AD7-A4C4-416CF90B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3DE4-A449-84CC-8EBF-108E31DE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700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0E04E6-EE23-C998-59F8-8935BF702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8569D-6C7E-B1C1-26BD-A9F4351C6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E4C20-8C03-A690-228F-7FF21803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F283-3C95-70F7-74F8-8C686677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894E-2151-C292-3E80-04B09D6E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50911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66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23CF7F-64C0-4A9B-995C-B55020A0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C5A01E-C223-4092-98B1-9CD411A31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C21112-390D-40B5-9768-CA675AD1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1BF11C-B32D-4860-A881-AE7CCB4B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F76277-84BC-4C44-B74C-6213ED80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69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BD804-E429-4340-ABA9-B83FBD8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FDD419-3EF0-47B3-BD9D-1F6A21F43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E0A01B-8891-466C-9D25-0DB62B15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723F7C-1A3C-456D-95C6-2E35501B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A5B4FA-1306-4EFF-A570-31097DFCD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1ECBF0-8AA2-4A4B-A98E-7C4AC4DB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062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892E4-0E43-40EF-82A4-C8F9B75D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E8549-78D0-479A-AFD2-134EB074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BED9B0C-FFC4-45ED-8DC1-6ED2CF563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6EB17D3-8C0B-4A5A-A1B2-17B13A838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E1E75F-EBFC-4242-8795-8AFFDBC06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202F8E5-3E4B-47B5-8FCC-B7B97CC3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365314-BAD8-41DB-A8EA-B591ACA6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7BEA45-93E4-4E47-9F67-4469D1D3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08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D0F62F-9860-4D61-BD76-412F7FD8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263E965-CB36-41A3-9DA6-D7FF84DD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6D9693-8C52-443C-A94A-A7B0837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034D62-3CA1-46F9-8A3B-A9E8A676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65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71E055-B4D4-493A-AD52-30A8BE9B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F84DAC-8F6E-405D-A0FD-B6E80922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F6422C-575C-4DA0-9D6C-DF4942F6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98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087E0-ACF8-4844-A032-9ADEC972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65AC74-FA7E-4786-8C09-4AE7CDCBF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502178-CE00-47F8-9C9C-411F88395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6A9188-EB42-4FF2-BBD8-33D2796A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0A628C-B2BA-4824-A373-0A3957AC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82BE46-43BF-4E0B-9E17-58C6E896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6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08497-308D-4519-99DF-DD99A856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E8D941-BB41-4864-9859-8FCF3BB97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5CF660-E3C7-4245-AF20-65E704186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F229D5-8F22-4C88-B2B8-D0C21FCB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2BFFDA-077C-42B5-A2E4-420484C7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7DE97F-ACEB-4E30-9C49-613608F9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30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AC913F1-8923-4631-9BD8-90876DE7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B7DA59-5E61-4B32-ACEB-A8DB072A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1B876E-4A38-41D4-AB7A-69C5AFF19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E1604-5A25-4EBD-9B62-2534398DAB9F}" type="datetimeFigureOut">
              <a:rPr lang="it-IT" smtClean="0"/>
              <a:t>27/02/2023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EBE45B-4576-4395-9BF2-5DC15E75D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105DEC-900C-4B5F-8D41-B99AB7E0C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DF6E8-BC3E-49D4-8DC7-0CAD13744AC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4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69D8-875C-8664-21FF-1AF96A66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C2475-0F5F-C232-E3B0-C50C402F3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2C7C4-24EF-7A59-D0EF-DB1D978E5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78F7-1598-3D2A-0C03-E125D2DB1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BB2A2-4C52-1881-7DD6-D1DD9BAFE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9474" y="4741341"/>
            <a:ext cx="6967857" cy="1400860"/>
          </a:xfrm>
        </p:spPr>
        <p:txBody>
          <a:bodyPr anchor="ctr">
            <a:noAutofit/>
          </a:bodyPr>
          <a:lstStyle/>
          <a:p>
            <a:pPr algn="r"/>
            <a:r>
              <a:rPr lang="en-GB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Incels</a:t>
            </a:r>
            <a:r>
              <a:rPr lang="en-GB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affiliation with Alt-right using Neural Topic </a:t>
            </a:r>
            <a:r>
              <a:rPr lang="en-GB" sz="4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Modeling</a:t>
            </a:r>
            <a:endParaRPr lang="en-US" sz="4000" b="1" i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668" y="5455792"/>
            <a:ext cx="4216382" cy="686409"/>
          </a:xfrm>
        </p:spPr>
        <p:txBody>
          <a:bodyPr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1600" b="1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Final</a:t>
            </a:r>
            <a:r>
              <a:rPr lang="en-US" sz="1600" b="1" dirty="0">
                <a:solidFill>
                  <a:srgbClr val="2429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</a:t>
            </a:r>
            <a:r>
              <a:rPr lang="en-US" sz="1600" b="1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roject </a:t>
            </a:r>
            <a:r>
              <a:rPr lang="en-US" sz="1600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for </a:t>
            </a:r>
            <a:r>
              <a:rPr lang="en-US" sz="1600" b="1" i="1" dirty="0">
                <a:solidFill>
                  <a:srgbClr val="C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Network Science</a:t>
            </a:r>
            <a:r>
              <a:rPr lang="en-US" sz="16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A.Y. 2022/23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solidFill>
                  <a:srgbClr val="2429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Gobbin</a:t>
            </a:r>
            <a:r>
              <a:rPr lang="en-US" sz="1600" dirty="0">
                <a:solidFill>
                  <a:srgbClr val="2429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G. </a:t>
            </a:r>
            <a:r>
              <a:rPr lang="en-US" sz="1600" dirty="0" err="1">
                <a:solidFill>
                  <a:srgbClr val="2429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Nagaro</a:t>
            </a:r>
            <a:r>
              <a:rPr lang="en-US" sz="1600" dirty="0">
                <a:solidFill>
                  <a:srgbClr val="2429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D. Ninni, L. </a:t>
            </a:r>
            <a:r>
              <a:rPr lang="en-US" sz="1600" b="0" i="0" dirty="0" err="1">
                <a:solidFill>
                  <a:srgbClr val="24292F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Valentini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684888AC-7F99-7A6B-EBFB-E979C0AE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9" y="4741341"/>
            <a:ext cx="1531625" cy="68641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224F1DCF-500E-9C75-0166-C8A28A6AE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820"/>
          <a:stretch/>
        </p:blipFill>
        <p:spPr>
          <a:xfrm>
            <a:off x="2003148" y="4741341"/>
            <a:ext cx="922085" cy="686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07DD4-18D1-C3E1-2777-8CFE010B8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1" t="15745" r="9718" b="18805"/>
          <a:stretch/>
        </p:blipFill>
        <p:spPr>
          <a:xfrm>
            <a:off x="3022087" y="4741341"/>
            <a:ext cx="1086815" cy="68641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5F230C-1BBC-884E-CE6E-0B6417B86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098" y="715797"/>
            <a:ext cx="3734234" cy="3536095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64CDEBA-9A76-E4AF-A954-6A529C2C8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862" y="715797"/>
            <a:ext cx="3694245" cy="3536094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F055AA9-14F7-D37C-922A-4F88686A3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68" y="715798"/>
            <a:ext cx="3554204" cy="35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4837" y="4248151"/>
            <a:ext cx="4805691" cy="704849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141" y="2740083"/>
            <a:ext cx="4805387" cy="1365880"/>
          </a:xfrm>
        </p:spPr>
        <p:txBody>
          <a:bodyPr anchor="ctr">
            <a:norm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Alberto </a:t>
            </a:r>
            <a:r>
              <a:rPr lang="en-US" sz="1600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Gobbin</a:t>
            </a:r>
            <a:endParaRPr lang="en-US" sz="1600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en-US" sz="1600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Gianmarco</a:t>
            </a:r>
            <a:r>
              <a:rPr lang="en-US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Nagaro</a:t>
            </a:r>
            <a:r>
              <a:rPr lang="en-US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Quiroz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Daniele Ninni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Lorenzo </a:t>
            </a:r>
            <a:r>
              <a:rPr lang="en-US" sz="1600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Valentini</a:t>
            </a:r>
            <a:endParaRPr lang="en-US" sz="1600" dirty="0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Graphic 9" descr="Accept">
            <a:extLst>
              <a:ext uri="{FF2B5EF4-FFF2-40B4-BE49-F238E27FC236}">
                <a16:creationId xmlns:a16="http://schemas.microsoft.com/office/drawing/2014/main" id="{B2BCE9E1-3EFE-C2AB-47E2-D5CB0A1A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datasets</a:t>
            </a:r>
            <a:r>
              <a:rPr lang="en-US" sz="3600" b="1" dirty="0">
                <a:latin typeface="Source Sans Pro"/>
                <a:ea typeface="Source Sans Pro"/>
              </a:rPr>
              <a:t>  </a:t>
            </a:r>
            <a:endParaRPr lang="en-US" sz="3600" dirty="0">
              <a:latin typeface="Source Sans Pro"/>
              <a:ea typeface="Source Sans Pro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9A1BC-24D7-4FDC-B712-70485F3F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34100"/>
            <a:ext cx="10515600" cy="3707526"/>
          </a:xfr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 Using 4 small datasets: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Alt-right dataset: 200k entries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Left-wing dataset : 200k entries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Incel</a:t>
            </a:r>
            <a:r>
              <a:rPr lang="en-GB" dirty="0"/>
              <a:t> dataset : 200k entries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 combined dataset: union of the three specific ones : 600k entries</a:t>
            </a:r>
          </a:p>
          <a:p>
            <a:pPr marL="0" indent="0">
              <a:buNone/>
            </a:pPr>
            <a:r>
              <a:rPr lang="en-GB" dirty="0"/>
              <a:t>Having less data but more flexibility.</a:t>
            </a:r>
          </a:p>
        </p:txBody>
      </p:sp>
    </p:spTree>
    <p:extLst>
      <p:ext uri="{BB962C8B-B14F-4D97-AF65-F5344CB8AC3E}">
        <p14:creationId xmlns:p14="http://schemas.microsoft.com/office/powerpoint/2010/main" val="175849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 err="1">
                <a:latin typeface="Source Sans Pro"/>
                <a:ea typeface="Source Sans Pro"/>
              </a:rPr>
              <a:t>BERTopic</a:t>
            </a:r>
            <a:r>
              <a:rPr lang="en-US" sz="3600" b="1" dirty="0">
                <a:latin typeface="Source Sans Pro"/>
                <a:ea typeface="Source Sans Pro"/>
              </a:rPr>
              <a:t>   </a:t>
            </a:r>
            <a:endParaRPr lang="en-US" sz="3600" dirty="0">
              <a:latin typeface="Source Sans Pro"/>
              <a:ea typeface="Source Sans Pro"/>
            </a:endParaRPr>
          </a:p>
        </p:txBody>
      </p:sp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4F744FC1-09A2-7497-FF45-460B972D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5" y="2158331"/>
            <a:ext cx="5245573" cy="34202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EC53800-EEBC-48B7-E291-0DC023E46A26}"/>
              </a:ext>
            </a:extLst>
          </p:cNvPr>
          <p:cNvSpPr/>
          <p:nvPr/>
        </p:nvSpPr>
        <p:spPr>
          <a:xfrm rot="10800000">
            <a:off x="6322856" y="2418233"/>
            <a:ext cx="836461" cy="6587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C8D928-469D-5E98-0DFB-E8A135938902}"/>
              </a:ext>
            </a:extLst>
          </p:cNvPr>
          <p:cNvSpPr/>
          <p:nvPr/>
        </p:nvSpPr>
        <p:spPr>
          <a:xfrm rot="10800000">
            <a:off x="6322855" y="4919867"/>
            <a:ext cx="836461" cy="6587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B03674-BE16-E485-6B81-B5CBC434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881" y="2485887"/>
            <a:ext cx="4156005" cy="3092742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PCA and regularization to reduce the complexity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06CCB77-21F0-B082-D582-53F3C5DF2777}"/>
              </a:ext>
            </a:extLst>
          </p:cNvPr>
          <p:cNvSpPr txBox="1">
            <a:spLocks/>
          </p:cNvSpPr>
          <p:nvPr/>
        </p:nvSpPr>
        <p:spPr>
          <a:xfrm>
            <a:off x="7535333" y="4402667"/>
            <a:ext cx="4032554" cy="2178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GB" sz="2400" dirty="0"/>
              <a:t>Fine Tuning, including different vectorizers and  different choices of </a:t>
            </a:r>
            <a:r>
              <a:rPr lang="en-GB" sz="2400" dirty="0" err="1"/>
              <a:t>stopwords</a:t>
            </a:r>
            <a:endParaRPr lang="en-GB" sz="2400" dirty="0"/>
          </a:p>
          <a:p>
            <a:pPr marL="0" indent="0">
              <a:buFont typeface="Calibri" panose="020F0502020204030204" pitchFamily="34" charset="0"/>
              <a:buNone/>
            </a:pPr>
            <a:endParaRPr lang="en-GB" sz="2400" dirty="0"/>
          </a:p>
          <a:p>
            <a:pPr marL="0" indent="0">
              <a:buFont typeface="Calibri" panose="020F0502020204030204" pitchFamily="34" charset="0"/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943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Extracting topics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216C2E8-2647-897D-E2B8-727DD88B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6" y="2360644"/>
            <a:ext cx="4444372" cy="2703234"/>
          </a:xfrm>
          <a:prstGeom prst="rect">
            <a:avLst/>
          </a:prstGeom>
        </p:spPr>
      </p:pic>
      <p:pic>
        <p:nvPicPr>
          <p:cNvPr id="8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3EC801D-CC91-DC33-E35E-C6E3013E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81" y="1404665"/>
            <a:ext cx="4893593" cy="4893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15762E-7A24-D70E-1566-D8CDAE002FBB}"/>
              </a:ext>
            </a:extLst>
          </p:cNvPr>
          <p:cNvSpPr/>
          <p:nvPr/>
        </p:nvSpPr>
        <p:spPr>
          <a:xfrm>
            <a:off x="6095999" y="1540933"/>
            <a:ext cx="50800" cy="47573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84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Extracting topics</a:t>
            </a:r>
          </a:p>
        </p:txBody>
      </p:sp>
      <p:pic>
        <p:nvPicPr>
          <p:cNvPr id="7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9727A0E7-4F85-F3E9-F7C1-8C4FBF4E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1251068"/>
            <a:ext cx="9685867" cy="5475248"/>
          </a:xfrm>
        </p:spPr>
      </p:pic>
    </p:spTree>
    <p:extLst>
      <p:ext uri="{BB962C8B-B14F-4D97-AF65-F5344CB8AC3E}">
        <p14:creationId xmlns:p14="http://schemas.microsoft.com/office/powerpoint/2010/main" val="333834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Extracting topics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DFAF0C8-65B6-71E7-117D-4C401450C328}"/>
              </a:ext>
            </a:extLst>
          </p:cNvPr>
          <p:cNvSpPr txBox="1">
            <a:spLocks/>
          </p:cNvSpPr>
          <p:nvPr/>
        </p:nvSpPr>
        <p:spPr>
          <a:xfrm>
            <a:off x="7106648" y="2332654"/>
            <a:ext cx="4247147" cy="3541190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Hyperparameters fine tuning:</a:t>
            </a:r>
          </a:p>
          <a:p>
            <a:r>
              <a:rPr lang="en-GB" sz="2200" b="1" dirty="0" err="1">
                <a:effectLst/>
                <a:latin typeface="Courier New" panose="02070309020205020404" pitchFamily="49" charset="0"/>
              </a:rPr>
              <a:t>ngram_range</a:t>
            </a:r>
            <a:r>
              <a:rPr lang="en-GB" sz="2200" b="1" dirty="0">
                <a:effectLst/>
                <a:latin typeface="Courier New" panose="02070309020205020404" pitchFamily="49" charset="0"/>
              </a:rPr>
              <a:t> </a:t>
            </a:r>
            <a:r>
              <a:rPr lang="en-GB" sz="2200" dirty="0"/>
              <a:t>= (1, 2)</a:t>
            </a:r>
          </a:p>
          <a:p>
            <a:r>
              <a:rPr lang="en-GB" sz="2200" b="1" dirty="0" err="1">
                <a:effectLst/>
                <a:latin typeface="Courier New" panose="02070309020205020404" pitchFamily="49" charset="0"/>
              </a:rPr>
              <a:t>top_n_words</a:t>
            </a:r>
            <a:r>
              <a:rPr lang="en-GB" sz="2200" b="1" dirty="0">
                <a:effectLst/>
                <a:latin typeface="Courier New" panose="02070309020205020404" pitchFamily="49" charset="0"/>
              </a:rPr>
              <a:t> </a:t>
            </a:r>
            <a:r>
              <a:rPr lang="en-GB" sz="2200" dirty="0"/>
              <a:t>= 10</a:t>
            </a:r>
            <a:endParaRPr lang="en-GB" sz="2200" dirty="0">
              <a:effectLst/>
              <a:latin typeface="Courier New" panose="02070309020205020404" pitchFamily="49" charset="0"/>
            </a:endParaRPr>
          </a:p>
          <a:p>
            <a:r>
              <a:rPr lang="en-GB" sz="2200" b="1" dirty="0" err="1">
                <a:effectLst/>
                <a:latin typeface="Courier New" panose="02070309020205020404" pitchFamily="49" charset="0"/>
              </a:rPr>
              <a:t>min_topic_sized</a:t>
            </a:r>
            <a:r>
              <a:rPr lang="en-GB" sz="2200" b="1" dirty="0">
                <a:effectLst/>
                <a:latin typeface="Courier New" panose="02070309020205020404" pitchFamily="49" charset="0"/>
              </a:rPr>
              <a:t> </a:t>
            </a:r>
            <a:r>
              <a:rPr lang="en-GB" sz="2200" dirty="0"/>
              <a:t>= 500</a:t>
            </a:r>
            <a:endParaRPr lang="en-GB" sz="2200" dirty="0">
              <a:effectLst/>
              <a:latin typeface="Courier New" panose="02070309020205020404" pitchFamily="49" charset="0"/>
            </a:endParaRPr>
          </a:p>
          <a:p>
            <a:r>
              <a:rPr lang="en-GB" sz="2200" b="1" dirty="0">
                <a:effectLst/>
                <a:latin typeface="Courier New" panose="02070309020205020404" pitchFamily="49" charset="0"/>
              </a:rPr>
              <a:t>all-MiniLM-L6-v2</a:t>
            </a:r>
            <a:r>
              <a:rPr lang="en-GB" sz="2200" dirty="0">
                <a:effectLst/>
                <a:latin typeface="Courier New" panose="02070309020205020404" pitchFamily="49" charset="0"/>
              </a:rPr>
              <a:t> </a:t>
            </a:r>
            <a:r>
              <a:rPr lang="en-GB" sz="2200" dirty="0"/>
              <a:t>as sentence transformer model </a:t>
            </a:r>
          </a:p>
          <a:p>
            <a:r>
              <a:rPr lang="en-GB" sz="2200" b="1" dirty="0" err="1">
                <a:effectLst/>
                <a:latin typeface="Courier New" panose="02070309020205020404" pitchFamily="49" charset="0"/>
              </a:rPr>
              <a:t>Stopwords</a:t>
            </a:r>
            <a:r>
              <a:rPr lang="en-GB" sz="2200" dirty="0">
                <a:effectLst/>
                <a:latin typeface="Courier New" panose="02070309020205020404" pitchFamily="49" charset="0"/>
              </a:rPr>
              <a:t> </a:t>
            </a:r>
            <a:r>
              <a:rPr lang="en-GB" sz="2200" dirty="0">
                <a:effectLst/>
                <a:latin typeface="Arial" panose="020B0604020202020204" pitchFamily="34" charset="0"/>
              </a:rPr>
              <a:t>specifically hand picked a posteriori</a:t>
            </a:r>
          </a:p>
        </p:txBody>
      </p:sp>
      <p:pic>
        <p:nvPicPr>
          <p:cNvPr id="7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BF8BB9CA-B4EC-9900-28D9-781964726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1" y="2267340"/>
            <a:ext cx="6368715" cy="4056886"/>
          </a:xfr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363B37F-F9BD-1568-57CF-7C7D7BE586DE}"/>
              </a:ext>
            </a:extLst>
          </p:cNvPr>
          <p:cNvSpPr txBox="1">
            <a:spLocks/>
          </p:cNvSpPr>
          <p:nvPr/>
        </p:nvSpPr>
        <p:spPr>
          <a:xfrm rot="10800000" flipV="1">
            <a:off x="838204" y="1414936"/>
            <a:ext cx="10515591" cy="917717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Updating and reducing the number of topics to apply the new parameters without computing again the whole model.</a:t>
            </a:r>
          </a:p>
        </p:txBody>
      </p:sp>
    </p:spTree>
    <p:extLst>
      <p:ext uri="{BB962C8B-B14F-4D97-AF65-F5344CB8AC3E}">
        <p14:creationId xmlns:p14="http://schemas.microsoft.com/office/powerpoint/2010/main" val="48354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Tagging &amp; Visualization</a:t>
            </a:r>
            <a:r>
              <a:rPr lang="en-US" sz="3600" b="1" dirty="0">
                <a:latin typeface="Source Sans Pro"/>
                <a:ea typeface="Source Sans Pro"/>
              </a:rPr>
              <a:t> </a:t>
            </a:r>
            <a:endParaRPr lang="en-US" sz="3600" dirty="0">
              <a:latin typeface="Source Sans Pro"/>
              <a:ea typeface="Source Sans Pro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DA117E-2F42-0E74-D45F-0F175AEE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804" y="1600772"/>
            <a:ext cx="4378994" cy="4351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C77208-D344-C71E-8029-A5B9805FA75E}"/>
              </a:ext>
            </a:extLst>
          </p:cNvPr>
          <p:cNvSpPr txBox="1">
            <a:spLocks/>
          </p:cNvSpPr>
          <p:nvPr/>
        </p:nvSpPr>
        <p:spPr>
          <a:xfrm>
            <a:off x="1177352" y="1690688"/>
            <a:ext cx="36038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Tags </a:t>
            </a:r>
            <a:r>
              <a:rPr lang="es-PE" dirty="0" err="1"/>
              <a:t>each</a:t>
            </a:r>
            <a:r>
              <a:rPr lang="es-PE" dirty="0"/>
              <a:t> </a:t>
            </a:r>
            <a:r>
              <a:rPr lang="es-PE" dirty="0" err="1"/>
              <a:t>topic</a:t>
            </a:r>
            <a:r>
              <a:rPr lang="es-PE" dirty="0"/>
              <a:t> as </a:t>
            </a:r>
            <a:r>
              <a:rPr lang="es-PE" dirty="0" err="1">
                <a:solidFill>
                  <a:srgbClr val="6666FF"/>
                </a:solidFill>
              </a:rPr>
              <a:t>Incel</a:t>
            </a:r>
            <a:r>
              <a:rPr lang="es-PE" dirty="0"/>
              <a:t>, </a:t>
            </a:r>
            <a:r>
              <a:rPr lang="es-PE" dirty="0">
                <a:solidFill>
                  <a:schemeClr val="accent2">
                    <a:lumMod val="75000"/>
                  </a:schemeClr>
                </a:solidFill>
              </a:rPr>
              <a:t>Alt-</a:t>
            </a:r>
            <a:r>
              <a:rPr lang="es-PE" dirty="0" err="1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s-PE" dirty="0"/>
              <a:t> </a:t>
            </a:r>
            <a:r>
              <a:rPr lang="es-PE" dirty="0" err="1"/>
              <a:t>or</a:t>
            </a:r>
            <a:r>
              <a:rPr lang="es-PE" dirty="0"/>
              <a:t> </a:t>
            </a:r>
            <a:r>
              <a:rPr lang="es-PE" dirty="0" err="1">
                <a:solidFill>
                  <a:srgbClr val="92D050"/>
                </a:solidFill>
              </a:rPr>
              <a:t>Leftwing</a:t>
            </a:r>
            <a:endParaRPr lang="es-PE" dirty="0">
              <a:solidFill>
                <a:srgbClr val="92D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s-PE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dirty="0" err="1"/>
              <a:t>First</a:t>
            </a:r>
            <a:r>
              <a:rPr lang="es-PE" dirty="0"/>
              <a:t> </a:t>
            </a:r>
            <a:r>
              <a:rPr lang="es-PE" dirty="0" err="1"/>
              <a:t>one</a:t>
            </a:r>
            <a:r>
              <a:rPr lang="es-PE" dirty="0"/>
              <a:t> </a:t>
            </a:r>
            <a:r>
              <a:rPr lang="es-PE" dirty="0" err="1"/>
              <a:t>found</a:t>
            </a:r>
            <a:r>
              <a:rPr lang="es-PE" dirty="0"/>
              <a:t> </a:t>
            </a:r>
            <a:r>
              <a:rPr lang="es-PE" dirty="0" err="1"/>
              <a:t>Algorithm</a:t>
            </a:r>
            <a:endParaRPr lang="es-PE" dirty="0"/>
          </a:p>
          <a:p>
            <a:endParaRPr lang="es-PE" dirty="0"/>
          </a:p>
          <a:p>
            <a:endParaRPr lang="es-P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PRELIMINARY RESULTS | </a:t>
            </a:r>
            <a:r>
              <a:rPr lang="en-US" sz="3600" dirty="0">
                <a:latin typeface="Source Sans Pro"/>
                <a:ea typeface="Source Sans Pro"/>
              </a:rPr>
              <a:t>Numeric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00C8C11-2F93-92A7-F992-8256C51B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79" y="1251068"/>
            <a:ext cx="3560457" cy="353797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28086A4-65D7-4074-5349-374422A7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34" y="1251068"/>
            <a:ext cx="3560458" cy="353797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D2AABC1-8AB2-0647-177B-D532EA39E253}"/>
              </a:ext>
            </a:extLst>
          </p:cNvPr>
          <p:cNvGraphicFramePr>
            <a:graphicFrameLocks noGrp="1"/>
          </p:cNvGraphicFramePr>
          <p:nvPr/>
        </p:nvGraphicFramePr>
        <p:xfrm>
          <a:off x="363053" y="4975511"/>
          <a:ext cx="542022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055">
                  <a:extLst>
                    <a:ext uri="{9D8B030D-6E8A-4147-A177-3AD203B41FA5}">
                      <a16:colId xmlns:a16="http://schemas.microsoft.com/office/drawing/2014/main" val="1504439296"/>
                    </a:ext>
                  </a:extLst>
                </a:gridCol>
                <a:gridCol w="1355055">
                  <a:extLst>
                    <a:ext uri="{9D8B030D-6E8A-4147-A177-3AD203B41FA5}">
                      <a16:colId xmlns:a16="http://schemas.microsoft.com/office/drawing/2014/main" val="1231065355"/>
                    </a:ext>
                  </a:extLst>
                </a:gridCol>
                <a:gridCol w="1355055">
                  <a:extLst>
                    <a:ext uri="{9D8B030D-6E8A-4147-A177-3AD203B41FA5}">
                      <a16:colId xmlns:a16="http://schemas.microsoft.com/office/drawing/2014/main" val="2163269968"/>
                    </a:ext>
                  </a:extLst>
                </a:gridCol>
                <a:gridCol w="1355055">
                  <a:extLst>
                    <a:ext uri="{9D8B030D-6E8A-4147-A177-3AD203B41FA5}">
                      <a16:colId xmlns:a16="http://schemas.microsoft.com/office/drawing/2014/main" val="3518215378"/>
                    </a:ext>
                  </a:extLst>
                </a:gridCol>
              </a:tblGrid>
              <a:tr h="148085">
                <a:tc>
                  <a:txBody>
                    <a:bodyPr/>
                    <a:lstStyle/>
                    <a:p>
                      <a:r>
                        <a:rPr lang="en-US" sz="1400" dirty="0"/>
                        <a:t>average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6666FF"/>
                          </a:solidFill>
                        </a:rPr>
                        <a:t>incels</a:t>
                      </a:r>
                      <a:r>
                        <a:rPr lang="en-US" sz="1400" dirty="0">
                          <a:solidFill>
                            <a:srgbClr val="6666FF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6600"/>
                          </a:solidFill>
                        </a:rPr>
                        <a:t>alt-right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92D050"/>
                          </a:solidFill>
                        </a:rPr>
                        <a:t>left-wing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09119"/>
                  </a:ext>
                </a:extLst>
              </a:tr>
              <a:tr h="148085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rgbClr val="6666FF"/>
                          </a:solidFill>
                          <a:latin typeface="+mn-lt"/>
                          <a:ea typeface="+mn-ea"/>
                          <a:cs typeface="+mn-cs"/>
                        </a:rPr>
                        <a:t>incels</a:t>
                      </a:r>
                      <a:endParaRPr lang="en-US" sz="1400" kern="1200" dirty="0">
                        <a:solidFill>
                          <a:srgbClr val="6666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52934"/>
                  </a:ext>
                </a:extLst>
              </a:tr>
              <a:tr h="14808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6600"/>
                          </a:solidFill>
                        </a:rPr>
                        <a:t>alt-right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63498"/>
                  </a:ext>
                </a:extLst>
              </a:tr>
              <a:tr h="14808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92D050"/>
                          </a:solidFill>
                        </a:rPr>
                        <a:t>left-wing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55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6D24B0-204A-7947-F3DA-5A2A6E4F9486}"/>
              </a:ext>
            </a:extLst>
          </p:cNvPr>
          <p:cNvGraphicFramePr>
            <a:graphicFrameLocks noGrp="1"/>
          </p:cNvGraphicFramePr>
          <p:nvPr/>
        </p:nvGraphicFramePr>
        <p:xfrm>
          <a:off x="6555526" y="4975511"/>
          <a:ext cx="4065165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5055">
                  <a:extLst>
                    <a:ext uri="{9D8B030D-6E8A-4147-A177-3AD203B41FA5}">
                      <a16:colId xmlns:a16="http://schemas.microsoft.com/office/drawing/2014/main" val="1504439296"/>
                    </a:ext>
                  </a:extLst>
                </a:gridCol>
                <a:gridCol w="1355055">
                  <a:extLst>
                    <a:ext uri="{9D8B030D-6E8A-4147-A177-3AD203B41FA5}">
                      <a16:colId xmlns:a16="http://schemas.microsoft.com/office/drawing/2014/main" val="2163269968"/>
                    </a:ext>
                  </a:extLst>
                </a:gridCol>
                <a:gridCol w="1355055">
                  <a:extLst>
                    <a:ext uri="{9D8B030D-6E8A-4147-A177-3AD203B41FA5}">
                      <a16:colId xmlns:a16="http://schemas.microsoft.com/office/drawing/2014/main" val="3518215378"/>
                    </a:ext>
                  </a:extLst>
                </a:gridCol>
              </a:tblGrid>
              <a:tr h="148085">
                <a:tc>
                  <a:txBody>
                    <a:bodyPr/>
                    <a:lstStyle/>
                    <a:p>
                      <a:r>
                        <a:rPr lang="en-US" sz="1400" dirty="0"/>
                        <a:t>average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6600"/>
                          </a:solidFill>
                        </a:rPr>
                        <a:t>alt-right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92D050"/>
                          </a:solidFill>
                        </a:rPr>
                        <a:t>left-wing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09119"/>
                  </a:ext>
                </a:extLst>
              </a:tr>
              <a:tr h="14808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6600"/>
                          </a:solidFill>
                        </a:rPr>
                        <a:t>alt-right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52934"/>
                  </a:ext>
                </a:extLst>
              </a:tr>
              <a:tr h="14808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92D050"/>
                          </a:solidFill>
                        </a:rPr>
                        <a:t>left-wing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06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55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56F4C6-E910-7A4F-C3F3-85B0D622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0333"/>
            <a:ext cx="10515599" cy="8007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ource Sans Pro"/>
                <a:ea typeface="Source Sans Pro"/>
              </a:rPr>
              <a:t>Conclusions</a:t>
            </a:r>
            <a:r>
              <a:rPr lang="en-US" sz="3600" b="1" dirty="0">
                <a:latin typeface="Source Sans Pro"/>
                <a:ea typeface="Source Sans Pro"/>
              </a:rPr>
              <a:t>  </a:t>
            </a:r>
            <a:endParaRPr lang="en-US" sz="3600" dirty="0">
              <a:latin typeface="Source Sans Pro"/>
              <a:ea typeface="Source Sans Pro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9A1BC-24D7-4FDC-B712-70485F3F7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4099"/>
            <a:ext cx="10311883" cy="3221877"/>
          </a:xfrm>
          <a:ln w="12700">
            <a:solidFill>
              <a:srgbClr val="C00000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Deep connections between </a:t>
            </a:r>
            <a:r>
              <a:rPr lang="en-GB" dirty="0" err="1"/>
              <a:t>incels</a:t>
            </a:r>
            <a:r>
              <a:rPr lang="en-GB" dirty="0"/>
              <a:t> and political debate.</a:t>
            </a:r>
          </a:p>
          <a:p>
            <a:pPr marL="0" indent="0">
              <a:buNone/>
            </a:pPr>
            <a:r>
              <a:rPr lang="en-GB" dirty="0"/>
              <a:t>Weak differences comparing the connections with right and left wing parties.</a:t>
            </a:r>
          </a:p>
          <a:p>
            <a:pPr marL="0" indent="0">
              <a:buNone/>
            </a:pPr>
            <a:r>
              <a:rPr lang="en-GB" dirty="0"/>
              <a:t>The results are coherent with the ones of other studies.</a:t>
            </a:r>
          </a:p>
          <a:p>
            <a:pPr marL="0" indent="0">
              <a:buNone/>
            </a:pPr>
            <a:r>
              <a:rPr lang="en-GB" dirty="0"/>
              <a:t>Possible improvements of this work could come from the use of more advanced language models, which would allow a more specific analysis of social network content.</a:t>
            </a:r>
          </a:p>
        </p:txBody>
      </p:sp>
    </p:spTree>
    <p:extLst>
      <p:ext uri="{BB962C8B-B14F-4D97-AF65-F5344CB8AC3E}">
        <p14:creationId xmlns:p14="http://schemas.microsoft.com/office/powerpoint/2010/main" val="2180277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9B0014"/>
      </a:dk2>
      <a:lt2>
        <a:srgbClr val="E7E6E6"/>
      </a:lt2>
      <a:accent1>
        <a:srgbClr val="9B0014"/>
      </a:accent1>
      <a:accent2>
        <a:srgbClr val="FF7E2F"/>
      </a:accent2>
      <a:accent3>
        <a:srgbClr val="A5A5A5"/>
      </a:accent3>
      <a:accent4>
        <a:srgbClr val="FFC409"/>
      </a:accent4>
      <a:accent5>
        <a:srgbClr val="19A2FF"/>
      </a:accent5>
      <a:accent6>
        <a:srgbClr val="62C400"/>
      </a:accent6>
      <a:hlink>
        <a:srgbClr val="3F3F3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16c05727-aa75-4e4a-9b5f-8a80a1165891"/>
    <ds:schemaRef ds:uri="http://purl.org/dc/terms/"/>
    <ds:schemaRef ds:uri="71af3243-3dd4-4a8d-8c0d-dd76da1f02a5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3126</TotalTime>
  <Words>297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Source Sans Pro</vt:lpstr>
      <vt:lpstr>Wingdings</vt:lpstr>
      <vt:lpstr>Tema di Office</vt:lpstr>
      <vt:lpstr>1_Office Theme</vt:lpstr>
      <vt:lpstr>Incels affiliation with Alt-right using Neural Topic Modeling</vt:lpstr>
      <vt:lpstr>Preliminary results | datasets  </vt:lpstr>
      <vt:lpstr>Preliminary results | BERTopic   </vt:lpstr>
      <vt:lpstr>Preliminary results | Extracting topics</vt:lpstr>
      <vt:lpstr>Preliminary results | Extracting topics</vt:lpstr>
      <vt:lpstr>Preliminary results | Extracting topics</vt:lpstr>
      <vt:lpstr>PRELIMINARY RESULTS | Tagging &amp; Visualization </vt:lpstr>
      <vt:lpstr>PRELIMINARY RESULTS | Numeric Results</vt:lpstr>
      <vt:lpstr>Conclusions 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Incels affiliation with Alt-right using Neural Topic Modeling</dc:title>
  <dc:creator>Lorenzo Valentini</dc:creator>
  <cp:lastModifiedBy>Valentini Lorenzo</cp:lastModifiedBy>
  <cp:revision>5</cp:revision>
  <dcterms:created xsi:type="dcterms:W3CDTF">2022-06-21T08:20:54Z</dcterms:created>
  <dcterms:modified xsi:type="dcterms:W3CDTF">2023-02-27T18:27:19Z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